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98" r:id="rId2"/>
    <p:sldId id="303" r:id="rId3"/>
    <p:sldId id="301" r:id="rId4"/>
    <p:sldId id="297" r:id="rId5"/>
    <p:sldId id="299" r:id="rId6"/>
    <p:sldId id="300" r:id="rId7"/>
    <p:sldId id="302" r:id="rId8"/>
    <p:sldId id="296" r:id="rId9"/>
    <p:sldId id="305" r:id="rId10"/>
    <p:sldId id="306" r:id="rId11"/>
    <p:sldId id="309" r:id="rId12"/>
    <p:sldId id="310" r:id="rId13"/>
    <p:sldId id="308" r:id="rId14"/>
  </p:sldIdLst>
  <p:sldSz cx="12192000" cy="6858000"/>
  <p:notesSz cx="6858000" cy="9144000"/>
  <p:embeddedFontLst>
    <p:embeddedFont>
      <p:font typeface="Calibri Light" panose="020F0302020204030204" pitchFamily="34" charset="0"/>
      <p:regular r:id="rId16"/>
      <p: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1A1"/>
    <a:srgbClr val="50565C"/>
    <a:srgbClr val="E5B704"/>
    <a:srgbClr val="DAAD39"/>
    <a:srgbClr val="E8C952"/>
    <a:srgbClr val="F6E46B"/>
    <a:srgbClr val="ECCF58"/>
    <a:srgbClr val="F4E067"/>
    <a:srgbClr val="000000"/>
    <a:srgbClr val="1A1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0857" autoAdjust="0"/>
  </p:normalViewPr>
  <p:slideViewPr>
    <p:cSldViewPr snapToGrid="0">
      <p:cViewPr>
        <p:scale>
          <a:sx n="105" d="100"/>
          <a:sy n="105" d="100"/>
        </p:scale>
        <p:origin x="-738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AF2D1-91D8-47FB-A20D-F6466B7351EC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18666-FD79-45BA-9EF8-F22C0F06C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212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CE61-4544-4C0B-AD37-15CD376989EA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0B99-2921-49F7-A90B-5053F7C14D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CE61-4544-4C0B-AD37-15CD376989EA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0B99-2921-49F7-A90B-5053F7C14D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CE61-4544-4C0B-AD37-15CD376989EA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0B99-2921-49F7-A90B-5053F7C14D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CE61-4544-4C0B-AD37-15CD376989EA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0B99-2921-49F7-A90B-5053F7C14D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CE61-4544-4C0B-AD37-15CD376989EA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0B99-2921-49F7-A90B-5053F7C14D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CE61-4544-4C0B-AD37-15CD376989EA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0B99-2921-49F7-A90B-5053F7C14D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CE61-4544-4C0B-AD37-15CD376989EA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0B99-2921-49F7-A90B-5053F7C14D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CE61-4544-4C0B-AD37-15CD376989EA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0B99-2921-49F7-A90B-5053F7C14D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CE61-4544-4C0B-AD37-15CD376989EA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0B99-2921-49F7-A90B-5053F7C14D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CE61-4544-4C0B-AD37-15CD376989EA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0B99-2921-49F7-A90B-5053F7C14D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ACE61-4544-4C0B-AD37-15CD376989EA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0B99-2921-49F7-A90B-5053F7C14D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ACE61-4544-4C0B-AD37-15CD376989EA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C0B99-2921-49F7-A90B-5053F7C14DF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398" y="-5018"/>
            <a:ext cx="6858000" cy="6858000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0" y="-114922"/>
            <a:ext cx="15330285" cy="6972300"/>
            <a:chOff x="0" y="-114922"/>
            <a:chExt cx="15330285" cy="69723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0" y="-9414"/>
              <a:ext cx="8269444" cy="6866792"/>
            </a:xfrm>
            <a:custGeom>
              <a:avLst/>
              <a:gdLst>
                <a:gd name="connsiteX0" fmla="*/ 0 w 8341881"/>
                <a:gd name="connsiteY0" fmla="*/ 0 h 6858000"/>
                <a:gd name="connsiteX1" fmla="*/ 8341881 w 8341881"/>
                <a:gd name="connsiteY1" fmla="*/ 0 h 6858000"/>
                <a:gd name="connsiteX2" fmla="*/ 8341881 w 8341881"/>
                <a:gd name="connsiteY2" fmla="*/ 6858000 h 6858000"/>
                <a:gd name="connsiteX3" fmla="*/ 0 w 8341881"/>
                <a:gd name="connsiteY3" fmla="*/ 6858000 h 6858000"/>
                <a:gd name="connsiteX4" fmla="*/ 0 w 8341881"/>
                <a:gd name="connsiteY4" fmla="*/ 0 h 6858000"/>
                <a:gd name="connsiteX0" fmla="*/ 0 w 8341881"/>
                <a:gd name="connsiteY0" fmla="*/ 8792 h 6866792"/>
                <a:gd name="connsiteX1" fmla="*/ 6082258 w 8341881"/>
                <a:gd name="connsiteY1" fmla="*/ 0 h 6866792"/>
                <a:gd name="connsiteX2" fmla="*/ 8341881 w 8341881"/>
                <a:gd name="connsiteY2" fmla="*/ 6866792 h 6866792"/>
                <a:gd name="connsiteX3" fmla="*/ 0 w 8341881"/>
                <a:gd name="connsiteY3" fmla="*/ 6866792 h 6866792"/>
                <a:gd name="connsiteX4" fmla="*/ 0 w 8341881"/>
                <a:gd name="connsiteY4" fmla="*/ 8792 h 6866792"/>
                <a:gd name="connsiteX0" fmla="*/ 0 w 10047675"/>
                <a:gd name="connsiteY0" fmla="*/ 8792 h 6866792"/>
                <a:gd name="connsiteX1" fmla="*/ 6082258 w 10047675"/>
                <a:gd name="connsiteY1" fmla="*/ 0 h 6866792"/>
                <a:gd name="connsiteX2" fmla="*/ 10047675 w 10047675"/>
                <a:gd name="connsiteY2" fmla="*/ 5513122 h 6866792"/>
                <a:gd name="connsiteX3" fmla="*/ 0 w 10047675"/>
                <a:gd name="connsiteY3" fmla="*/ 6866792 h 6866792"/>
                <a:gd name="connsiteX4" fmla="*/ 0 w 10047675"/>
                <a:gd name="connsiteY4" fmla="*/ 8792 h 6866792"/>
                <a:gd name="connsiteX0" fmla="*/ 0 w 10047675"/>
                <a:gd name="connsiteY0" fmla="*/ 8792 h 6866792"/>
                <a:gd name="connsiteX1" fmla="*/ 6082258 w 10047675"/>
                <a:gd name="connsiteY1" fmla="*/ 0 h 6866792"/>
                <a:gd name="connsiteX2" fmla="*/ 10047675 w 10047675"/>
                <a:gd name="connsiteY2" fmla="*/ 5513122 h 6866792"/>
                <a:gd name="connsiteX3" fmla="*/ 9021753 w 10047675"/>
                <a:gd name="connsiteY3" fmla="*/ 6866792 h 6866792"/>
                <a:gd name="connsiteX4" fmla="*/ 0 w 10047675"/>
                <a:gd name="connsiteY4" fmla="*/ 6866792 h 6866792"/>
                <a:gd name="connsiteX5" fmla="*/ 0 w 10047675"/>
                <a:gd name="connsiteY5" fmla="*/ 8792 h 6866792"/>
                <a:gd name="connsiteX0" fmla="*/ 0 w 10151613"/>
                <a:gd name="connsiteY0" fmla="*/ 8792 h 6866792"/>
                <a:gd name="connsiteX1" fmla="*/ 6082258 w 10151613"/>
                <a:gd name="connsiteY1" fmla="*/ 0 h 6866792"/>
                <a:gd name="connsiteX2" fmla="*/ 10151613 w 10151613"/>
                <a:gd name="connsiteY2" fmla="*/ 5707856 h 6866792"/>
                <a:gd name="connsiteX3" fmla="*/ 9021753 w 10151613"/>
                <a:gd name="connsiteY3" fmla="*/ 6866792 h 6866792"/>
                <a:gd name="connsiteX4" fmla="*/ 0 w 10151613"/>
                <a:gd name="connsiteY4" fmla="*/ 6866792 h 6866792"/>
                <a:gd name="connsiteX5" fmla="*/ 0 w 10151613"/>
                <a:gd name="connsiteY5" fmla="*/ 8792 h 6866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51613" h="6866792">
                  <a:moveTo>
                    <a:pt x="0" y="8792"/>
                  </a:moveTo>
                  <a:lnTo>
                    <a:pt x="6082258" y="0"/>
                  </a:lnTo>
                  <a:lnTo>
                    <a:pt x="10151613" y="5707856"/>
                  </a:lnTo>
                  <a:cubicBezTo>
                    <a:pt x="9380032" y="5811946"/>
                    <a:pt x="9793334" y="6762702"/>
                    <a:pt x="9021753" y="6866792"/>
                  </a:cubicBezTo>
                  <a:lnTo>
                    <a:pt x="0" y="6866792"/>
                  </a:lnTo>
                  <a:lnTo>
                    <a:pt x="0" y="8792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" name="Равнобедренный треугольник 4"/>
            <p:cNvSpPr/>
            <p:nvPr/>
          </p:nvSpPr>
          <p:spPr>
            <a:xfrm>
              <a:off x="6787278" y="2886075"/>
              <a:ext cx="8543007" cy="3971303"/>
            </a:xfrm>
            <a:prstGeom prst="triangle">
              <a:avLst/>
            </a:prstGeom>
            <a:solidFill>
              <a:srgbClr val="DAAD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Равнобедренный треугольник 5"/>
            <p:cNvSpPr/>
            <p:nvPr/>
          </p:nvSpPr>
          <p:spPr>
            <a:xfrm>
              <a:off x="8547846" y="-114922"/>
              <a:ext cx="3682486" cy="4390293"/>
            </a:xfrm>
            <a:custGeom>
              <a:avLst/>
              <a:gdLst>
                <a:gd name="connsiteX0" fmla="*/ 0 w 1353671"/>
                <a:gd name="connsiteY0" fmla="*/ 2573648 h 2573648"/>
                <a:gd name="connsiteX1" fmla="*/ 676836 w 1353671"/>
                <a:gd name="connsiteY1" fmla="*/ 0 h 2573648"/>
                <a:gd name="connsiteX2" fmla="*/ 1353671 w 1353671"/>
                <a:gd name="connsiteY2" fmla="*/ 2573648 h 2573648"/>
                <a:gd name="connsiteX3" fmla="*/ 0 w 1353671"/>
                <a:gd name="connsiteY3" fmla="*/ 2573648 h 2573648"/>
                <a:gd name="connsiteX0" fmla="*/ 0 w 1380565"/>
                <a:gd name="connsiteY0" fmla="*/ 2573648 h 3783884"/>
                <a:gd name="connsiteX1" fmla="*/ 676836 w 1380565"/>
                <a:gd name="connsiteY1" fmla="*/ 0 h 3783884"/>
                <a:gd name="connsiteX2" fmla="*/ 1380565 w 1380565"/>
                <a:gd name="connsiteY2" fmla="*/ 3783884 h 3783884"/>
                <a:gd name="connsiteX3" fmla="*/ 0 w 1380565"/>
                <a:gd name="connsiteY3" fmla="*/ 2573648 h 3783884"/>
                <a:gd name="connsiteX0" fmla="*/ 0 w 3119718"/>
                <a:gd name="connsiteY0" fmla="*/ 0 h 4043083"/>
                <a:gd name="connsiteX1" fmla="*/ 2415989 w 3119718"/>
                <a:gd name="connsiteY1" fmla="*/ 259199 h 4043083"/>
                <a:gd name="connsiteX2" fmla="*/ 3119718 w 3119718"/>
                <a:gd name="connsiteY2" fmla="*/ 4043083 h 4043083"/>
                <a:gd name="connsiteX3" fmla="*/ 0 w 3119718"/>
                <a:gd name="connsiteY3" fmla="*/ 0 h 4043083"/>
                <a:gd name="connsiteX0" fmla="*/ 0 w 3119718"/>
                <a:gd name="connsiteY0" fmla="*/ 0 h 4043083"/>
                <a:gd name="connsiteX1" fmla="*/ 3088342 w 3119718"/>
                <a:gd name="connsiteY1" fmla="*/ 8187 h 4043083"/>
                <a:gd name="connsiteX2" fmla="*/ 3119718 w 3119718"/>
                <a:gd name="connsiteY2" fmla="*/ 4043083 h 4043083"/>
                <a:gd name="connsiteX3" fmla="*/ 0 w 3119718"/>
                <a:gd name="connsiteY3" fmla="*/ 0 h 4043083"/>
                <a:gd name="connsiteX0" fmla="*/ 0 w 3119718"/>
                <a:gd name="connsiteY0" fmla="*/ 0 h 4043083"/>
                <a:gd name="connsiteX1" fmla="*/ 3088342 w 3119718"/>
                <a:gd name="connsiteY1" fmla="*/ 8187 h 4043083"/>
                <a:gd name="connsiteX2" fmla="*/ 3119718 w 3119718"/>
                <a:gd name="connsiteY2" fmla="*/ 4043083 h 4043083"/>
                <a:gd name="connsiteX3" fmla="*/ 0 w 3119718"/>
                <a:gd name="connsiteY3" fmla="*/ 0 h 4043083"/>
                <a:gd name="connsiteX0" fmla="*/ 0 w 3119718"/>
                <a:gd name="connsiteY0" fmla="*/ 0 h 4043083"/>
                <a:gd name="connsiteX1" fmla="*/ 3088342 w 3119718"/>
                <a:gd name="connsiteY1" fmla="*/ 8187 h 4043083"/>
                <a:gd name="connsiteX2" fmla="*/ 3119718 w 3119718"/>
                <a:gd name="connsiteY2" fmla="*/ 4043083 h 4043083"/>
                <a:gd name="connsiteX3" fmla="*/ 0 w 3119718"/>
                <a:gd name="connsiteY3" fmla="*/ 0 h 404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19718" h="4043083">
                  <a:moveTo>
                    <a:pt x="0" y="0"/>
                  </a:moveTo>
                  <a:lnTo>
                    <a:pt x="3088342" y="8187"/>
                  </a:lnTo>
                  <a:lnTo>
                    <a:pt x="3119718" y="4043083"/>
                  </a:lnTo>
                  <a:cubicBezTo>
                    <a:pt x="2079812" y="2695389"/>
                    <a:pt x="932329" y="1419412"/>
                    <a:pt x="0" y="0"/>
                  </a:cubicBezTo>
                  <a:close/>
                </a:path>
              </a:pathLst>
            </a:custGeom>
            <a:solidFill>
              <a:srgbClr val="F6E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904" y="4460154"/>
            <a:ext cx="2025079" cy="202507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5C9F6B3-C5B3-46C2-BF1D-B3448FBD4264}"/>
              </a:ext>
            </a:extLst>
          </p:cNvPr>
          <p:cNvSpPr txBox="1"/>
          <p:nvPr/>
        </p:nvSpPr>
        <p:spPr>
          <a:xfrm>
            <a:off x="478893" y="1998742"/>
            <a:ext cx="497940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Библиотека-территория инклюзивных проектов</a:t>
            </a:r>
            <a:endParaRPr lang="ru-RU" sz="5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040469" y="4821657"/>
            <a:ext cx="30066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zh-CN" dirty="0" err="1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Лончакова</a:t>
            </a:r>
            <a:r>
              <a:rPr lang="ru-RU" altLang="zh-CN" dirty="0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Алена Константиновна</a:t>
            </a:r>
          </a:p>
          <a:p>
            <a:pPr algn="r"/>
            <a:r>
              <a:rPr lang="ru-RU" altLang="zh-CN" dirty="0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Ведущий методист </a:t>
            </a:r>
            <a:endParaRPr lang="ru-RU" altLang="zh-CN" dirty="0" smtClean="0"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  <a:p>
            <a:pPr algn="r"/>
            <a:r>
              <a:rPr lang="ru-RU" altLang="zh-CN" dirty="0" smtClean="0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ГАУК </a:t>
            </a:r>
            <a:r>
              <a:rPr lang="ru-RU" altLang="zh-CN" dirty="0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ЯО «Областная библиотека имени </a:t>
            </a:r>
            <a:endParaRPr lang="ru-RU" altLang="zh-CN" dirty="0" smtClean="0"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  <a:p>
            <a:pPr algn="r"/>
            <a:r>
              <a:rPr lang="ru-RU" altLang="zh-CN" dirty="0" smtClean="0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Н.А</a:t>
            </a:r>
            <a:r>
              <a:rPr lang="ru-RU" altLang="zh-CN" dirty="0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. Некрасова».</a:t>
            </a:r>
            <a:endParaRPr lang="zh-CN" altLang="en-US" dirty="0"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32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DAAD39"/>
              </a:gs>
              <a:gs pos="100000">
                <a:schemeClr val="accent4"/>
              </a:gs>
              <a:gs pos="2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06582" y="516047"/>
            <a:ext cx="251543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 smtClean="0"/>
              <a:t>Наши встречи</a:t>
            </a:r>
            <a:endParaRPr lang="ru-RU" sz="3000" b="1" dirty="0"/>
          </a:p>
        </p:txBody>
      </p:sp>
      <p:pic>
        <p:nvPicPr>
          <p:cNvPr id="8194" name="Picture 2" descr="C:\Users\zav_pr\Desktop\44iGTqAAnxYP4L-82M9uxjIr1MZi6vQ3mDJLrn5qonU51TxXP4u83HW8YmGmk4G79Cv_42HtMXC2_PuOjBsGrjV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81" y="1247759"/>
            <a:ext cx="3603279" cy="2702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zav_pr\Desktop\b5UQDo_IRJKFkUdUg9-jPUPUxx1EdjT6iTHV8TtxByKTkVrL_3ezwmyt7eIQ4jViR4aFRNi-I_QJDbY6iV2tPHi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732" y="793046"/>
            <a:ext cx="3428536" cy="231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zav_pr\Desktop\bA4rCURhlOYIhHvOHH23WBvSnwWjj8RWvD7wDSEoa-FX57NyvF7BanoKSQvPn5kPZ5qPp1jYO25QQe-1Uv3Hti0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697" y="3416653"/>
            <a:ext cx="3754170" cy="211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zav_pr\Desktop\GyCCgKfe9lvQG-Ru20BeSlXnfrjiKhOWboY6qxD88BmoQh5tSo_GcqiYVkIGjknkej2r_CF9HCb0O0rIZSUIVGH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20" y="4385176"/>
            <a:ext cx="4190293" cy="228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zav_pr\Desktop\xk7gtssthBBf9HAoSMXNGJVG1-bY8OsiVCMC1PWhOrUIHhY-svVuReBccgNcLd9baRf4hjZN2H1uIbmQ6jMjOOW_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095" y="1111137"/>
            <a:ext cx="4129676" cy="232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zav_pr\Desktop\gY5Z9oBUSMGD5Y0xV2-qi8mcjg90sCM6u_u3FZPPCda6_Hrt5rl31Ir33mH47qD2zP_sbPMC_nuO-AsRW_qtdlH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778" y="3851653"/>
            <a:ext cx="3886310" cy="299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76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DAAD39"/>
              </a:gs>
              <a:gs pos="100000">
                <a:schemeClr val="accent4"/>
              </a:gs>
              <a:gs pos="2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Нашивка 4"/>
          <p:cNvSpPr/>
          <p:nvPr/>
        </p:nvSpPr>
        <p:spPr>
          <a:xfrm>
            <a:off x="1407814" y="303256"/>
            <a:ext cx="570368" cy="707886"/>
          </a:xfrm>
          <a:prstGeom prst="chevron">
            <a:avLst/>
          </a:prstGeom>
          <a:solidFill>
            <a:srgbClr val="E5B70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5C9F6B3-C5B3-46C2-BF1D-B3448FBD4264}"/>
              </a:ext>
            </a:extLst>
          </p:cNvPr>
          <p:cNvSpPr txBox="1"/>
          <p:nvPr/>
        </p:nvSpPr>
        <p:spPr>
          <a:xfrm>
            <a:off x="1978182" y="241701"/>
            <a:ext cx="7509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 </a:t>
            </a:r>
            <a:r>
              <a:rPr lang="ru-RU" sz="4000" dirty="0" smtClean="0"/>
              <a:t>Проект «Творческий </a:t>
            </a:r>
            <a:r>
              <a:rPr lang="ru-RU" sz="4000" dirty="0"/>
              <a:t>уголок</a:t>
            </a:r>
            <a:r>
              <a:rPr lang="ru-RU" sz="4000" dirty="0" smtClean="0"/>
              <a:t>»</a:t>
            </a:r>
            <a:endParaRPr lang="ru-RU" sz="4000" dirty="0">
              <a:latin typeface="Bubble Sans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5C9F6B3-C5B3-46C2-BF1D-B3448FBD4264}"/>
              </a:ext>
            </a:extLst>
          </p:cNvPr>
          <p:cNvSpPr txBox="1"/>
          <p:nvPr/>
        </p:nvSpPr>
        <p:spPr>
          <a:xfrm>
            <a:off x="543205" y="1686865"/>
            <a:ext cx="736046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«Творческий уголок» – проект Автономной некоммерческой организации «Клуб «Планета Семья» для семей, воспитывающих детей с ОВЗ и инвалидностью. Проект был поддержан Министерством социальных коммуникаций и научно-технологического развития Ярославской области в декабре 2024 г.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4800" dirty="0">
              <a:latin typeface="Bubble Sans" pitchFamily="2" charset="-52"/>
            </a:endParaRPr>
          </a:p>
        </p:txBody>
      </p:sp>
      <p:pic>
        <p:nvPicPr>
          <p:cNvPr id="9" name="Picture 3" descr="C:\Users\zav_pr\Desktop\b92ebe86-2e6d-46ef-8a98-9cf92b7648b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123" y="4998180"/>
            <a:ext cx="1615375" cy="161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zav_pr\Desktop\IFQAzaAFMoQCbqsfyM3JPBKhZL-3s_vRmSQr_645buRv0nPFbXayCMixFx-Z4_1m3gaDj40OHHkQ7whHDGNtl-1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226" l="242" r="99034">
                        <a14:foregroundMark x1="30676" y1="20503" x2="30676" y2="20503"/>
                        <a14:foregroundMark x1="42271" y1="15087" x2="42271" y2="15087"/>
                        <a14:foregroundMark x1="57488" y1="14700" x2="57488" y2="14700"/>
                        <a14:foregroundMark x1="70773" y1="17215" x2="72222" y2="17602"/>
                        <a14:foregroundMark x1="78986" y1="28433" x2="78986" y2="28433"/>
                        <a14:foregroundMark x1="80676" y1="39072" x2="80676" y2="39072"/>
                        <a14:foregroundMark x1="82126" y1="49130" x2="82126" y2="49130"/>
                        <a14:foregroundMark x1="77053" y1="58027" x2="77053" y2="58027"/>
                        <a14:foregroundMark x1="66908" y1="62669" x2="66908" y2="62669"/>
                        <a14:foregroundMark x1="54348" y1="69052" x2="54348" y2="69052"/>
                        <a14:foregroundMark x1="37440" y1="70213" x2="37440" y2="70213"/>
                        <a14:foregroundMark x1="29710" y1="61315" x2="29710" y2="61315"/>
                        <a14:foregroundMark x1="21256" y1="56673" x2="21256" y2="56673"/>
                        <a14:foregroundMark x1="23188" y1="73114" x2="23188" y2="73114"/>
                        <a14:foregroundMark x1="54831" y1="82012" x2="54831" y2="82012"/>
                        <a14:foregroundMark x1="42754" y1="38685" x2="42754" y2="38685"/>
                        <a14:foregroundMark x1="16425" y1="24371" x2="16425" y2="24371"/>
                        <a14:foregroundMark x1="14251" y1="37331" x2="14251" y2="37331"/>
                        <a14:foregroundMark x1="16908" y1="46615" x2="16908" y2="46615"/>
                        <a14:foregroundMark x1="66425" y1="37718" x2="66425" y2="37718"/>
                        <a14:foregroundMark x1="33816" y1="82398" x2="33816" y2="82398"/>
                        <a14:foregroundMark x1="34783" y1="81238" x2="34783" y2="81238"/>
                        <a14:foregroundMark x1="15942" y1="67698" x2="15942" y2="67698"/>
                        <a14:foregroundMark x1="15459" y1="69052" x2="15459" y2="69052"/>
                        <a14:backgroundMark x1="24879" y1="10058" x2="24879" y2="10058"/>
                        <a14:backgroundMark x1="13768" y1="7544" x2="13768" y2="7544"/>
                        <a14:backgroundMark x1="80193" y1="5803" x2="80193" y2="5803"/>
                        <a14:backgroundMark x1="80193" y1="5803" x2="80193" y2="5803"/>
                        <a14:backgroundMark x1="89614" y1="15087" x2="89614" y2="15087"/>
                        <a14:backgroundMark x1="89614" y1="15087" x2="89614" y2="15087"/>
                        <a14:backgroundMark x1="63285" y1="3675" x2="63285" y2="3675"/>
                        <a14:backgroundMark x1="63285" y1="3675" x2="63285" y2="3675"/>
                        <a14:backgroundMark x1="64976" y1="3675" x2="64976" y2="3675"/>
                        <a14:backgroundMark x1="65459" y1="4062" x2="65459" y2="4062"/>
                        <a14:backgroundMark x1="82850" y1="7930" x2="82850" y2="7930"/>
                        <a14:backgroundMark x1="82850" y1="7544" x2="82850" y2="7544"/>
                        <a14:backgroundMark x1="9179" y1="15474" x2="9179" y2="15474"/>
                        <a14:backgroundMark x1="9179" y1="15474" x2="9179" y2="15474"/>
                        <a14:backgroundMark x1="7005" y1="47969" x2="7005" y2="47969"/>
                        <a14:backgroundMark x1="7005" y1="47969" x2="7005" y2="47969"/>
                        <a14:backgroundMark x1="6522" y1="42940" x2="6522" y2="42940"/>
                        <a14:backgroundMark x1="6522" y1="42940" x2="6522" y2="42940"/>
                        <a14:backgroundMark x1="5314" y1="39072" x2="5314" y2="39072"/>
                        <a14:backgroundMark x1="5314" y1="39072" x2="5314" y2="39072"/>
                        <a14:backgroundMark x1="17391" y1="53385" x2="17391" y2="53385"/>
                        <a14:backgroundMark x1="17391" y1="53385" x2="17391" y2="53385"/>
                        <a14:backgroundMark x1="59662" y1="32689" x2="59662" y2="32689"/>
                        <a14:backgroundMark x1="59662" y1="32689" x2="59662" y2="32689"/>
                        <a14:backgroundMark x1="11836" y1="59768" x2="11836" y2="59768"/>
                        <a14:backgroundMark x1="14251" y1="65184" x2="14251" y2="65184"/>
                        <a14:backgroundMark x1="88647" y1="45841" x2="88647" y2="45841"/>
                        <a14:backgroundMark x1="86473" y1="53772" x2="86473" y2="53772"/>
                        <a14:backgroundMark x1="80676" y1="61896" x2="80676" y2="618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075" y="1253111"/>
            <a:ext cx="2281473" cy="284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818075" y="4194221"/>
            <a:ext cx="22669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Социальный проект </a:t>
            </a:r>
          </a:p>
          <a:p>
            <a:r>
              <a:rPr lang="ru-RU" i="1" dirty="0" smtClean="0"/>
              <a:t>«Творческий уголок»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58528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DAAD39"/>
              </a:gs>
              <a:gs pos="100000">
                <a:schemeClr val="accent4"/>
              </a:gs>
              <a:gs pos="2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 descr="C:\Users\zav_pr\Desktop\d8254ba0-e878-4b99-81ec-9c54b633dda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70" y="997522"/>
            <a:ext cx="5968069" cy="417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5570" y="5386811"/>
            <a:ext cx="657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Творческая встреча проекта «Творческий уголок» в ГАУК ЯО «Областная библиотека имени Н.А. Некрасова»</a:t>
            </a:r>
            <a:endParaRPr lang="ru-RU" sz="16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6548674" y="997522"/>
            <a:ext cx="539586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«Мы </a:t>
            </a:r>
            <a:r>
              <a:rPr lang="ru-RU" b="1" i="1" dirty="0"/>
              <a:t>хотим дать возможность </a:t>
            </a:r>
            <a:r>
              <a:rPr lang="ru-RU" b="1" i="1" dirty="0" err="1"/>
              <a:t>самореализоваться</a:t>
            </a:r>
            <a:r>
              <a:rPr lang="ru-RU" b="1" i="1" dirty="0"/>
              <a:t> детям с ОВЗ, детям-инвалидам посредством участия в творческой деятельности и создания собственного творческого продукта. Важно создавать условия для интеграции детей с ограниченными возможностями здоровья в общество и обеспечивать равные возможности для их развития и самореализации. Участие в таких мероприятиях способствует улучшению самооценки как у детей-инвалидов, так и у их мам. Они могут обрести новые навыки, расширить свой кругозор и почувствовать себя полезными и ценными членами </a:t>
            </a:r>
            <a:r>
              <a:rPr lang="ru-RU" b="1" i="1" dirty="0" smtClean="0"/>
              <a:t>общества»</a:t>
            </a:r>
          </a:p>
          <a:p>
            <a:pPr algn="ctr"/>
            <a:endParaRPr lang="ru-RU" i="1" dirty="0"/>
          </a:p>
          <a:p>
            <a:pPr algn="r"/>
            <a:r>
              <a:rPr lang="ru-RU" sz="1600" dirty="0"/>
              <a:t>Маргарита </a:t>
            </a:r>
            <a:r>
              <a:rPr lang="ru-RU" sz="1600" dirty="0" err="1" smtClean="0"/>
              <a:t>Фигильянтова</a:t>
            </a:r>
            <a:r>
              <a:rPr lang="ru-RU" sz="1600" dirty="0" smtClean="0"/>
              <a:t>, руководителей проекта «Творческий уголок»</a:t>
            </a: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06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398" y="-5018"/>
            <a:ext cx="6858000" cy="6858000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0" y="-114922"/>
            <a:ext cx="15330285" cy="6972300"/>
            <a:chOff x="0" y="-114922"/>
            <a:chExt cx="15330285" cy="69723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0" y="-9414"/>
              <a:ext cx="8269444" cy="6866792"/>
            </a:xfrm>
            <a:custGeom>
              <a:avLst/>
              <a:gdLst>
                <a:gd name="connsiteX0" fmla="*/ 0 w 8341881"/>
                <a:gd name="connsiteY0" fmla="*/ 0 h 6858000"/>
                <a:gd name="connsiteX1" fmla="*/ 8341881 w 8341881"/>
                <a:gd name="connsiteY1" fmla="*/ 0 h 6858000"/>
                <a:gd name="connsiteX2" fmla="*/ 8341881 w 8341881"/>
                <a:gd name="connsiteY2" fmla="*/ 6858000 h 6858000"/>
                <a:gd name="connsiteX3" fmla="*/ 0 w 8341881"/>
                <a:gd name="connsiteY3" fmla="*/ 6858000 h 6858000"/>
                <a:gd name="connsiteX4" fmla="*/ 0 w 8341881"/>
                <a:gd name="connsiteY4" fmla="*/ 0 h 6858000"/>
                <a:gd name="connsiteX0" fmla="*/ 0 w 8341881"/>
                <a:gd name="connsiteY0" fmla="*/ 8792 h 6866792"/>
                <a:gd name="connsiteX1" fmla="*/ 6082258 w 8341881"/>
                <a:gd name="connsiteY1" fmla="*/ 0 h 6866792"/>
                <a:gd name="connsiteX2" fmla="*/ 8341881 w 8341881"/>
                <a:gd name="connsiteY2" fmla="*/ 6866792 h 6866792"/>
                <a:gd name="connsiteX3" fmla="*/ 0 w 8341881"/>
                <a:gd name="connsiteY3" fmla="*/ 6866792 h 6866792"/>
                <a:gd name="connsiteX4" fmla="*/ 0 w 8341881"/>
                <a:gd name="connsiteY4" fmla="*/ 8792 h 6866792"/>
                <a:gd name="connsiteX0" fmla="*/ 0 w 10047675"/>
                <a:gd name="connsiteY0" fmla="*/ 8792 h 6866792"/>
                <a:gd name="connsiteX1" fmla="*/ 6082258 w 10047675"/>
                <a:gd name="connsiteY1" fmla="*/ 0 h 6866792"/>
                <a:gd name="connsiteX2" fmla="*/ 10047675 w 10047675"/>
                <a:gd name="connsiteY2" fmla="*/ 5513122 h 6866792"/>
                <a:gd name="connsiteX3" fmla="*/ 0 w 10047675"/>
                <a:gd name="connsiteY3" fmla="*/ 6866792 h 6866792"/>
                <a:gd name="connsiteX4" fmla="*/ 0 w 10047675"/>
                <a:gd name="connsiteY4" fmla="*/ 8792 h 6866792"/>
                <a:gd name="connsiteX0" fmla="*/ 0 w 10047675"/>
                <a:gd name="connsiteY0" fmla="*/ 8792 h 6866792"/>
                <a:gd name="connsiteX1" fmla="*/ 6082258 w 10047675"/>
                <a:gd name="connsiteY1" fmla="*/ 0 h 6866792"/>
                <a:gd name="connsiteX2" fmla="*/ 10047675 w 10047675"/>
                <a:gd name="connsiteY2" fmla="*/ 5513122 h 6866792"/>
                <a:gd name="connsiteX3" fmla="*/ 9021753 w 10047675"/>
                <a:gd name="connsiteY3" fmla="*/ 6866792 h 6866792"/>
                <a:gd name="connsiteX4" fmla="*/ 0 w 10047675"/>
                <a:gd name="connsiteY4" fmla="*/ 6866792 h 6866792"/>
                <a:gd name="connsiteX5" fmla="*/ 0 w 10047675"/>
                <a:gd name="connsiteY5" fmla="*/ 8792 h 6866792"/>
                <a:gd name="connsiteX0" fmla="*/ 0 w 10151613"/>
                <a:gd name="connsiteY0" fmla="*/ 8792 h 6866792"/>
                <a:gd name="connsiteX1" fmla="*/ 6082258 w 10151613"/>
                <a:gd name="connsiteY1" fmla="*/ 0 h 6866792"/>
                <a:gd name="connsiteX2" fmla="*/ 10151613 w 10151613"/>
                <a:gd name="connsiteY2" fmla="*/ 5707856 h 6866792"/>
                <a:gd name="connsiteX3" fmla="*/ 9021753 w 10151613"/>
                <a:gd name="connsiteY3" fmla="*/ 6866792 h 6866792"/>
                <a:gd name="connsiteX4" fmla="*/ 0 w 10151613"/>
                <a:gd name="connsiteY4" fmla="*/ 6866792 h 6866792"/>
                <a:gd name="connsiteX5" fmla="*/ 0 w 10151613"/>
                <a:gd name="connsiteY5" fmla="*/ 8792 h 6866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51613" h="6866792">
                  <a:moveTo>
                    <a:pt x="0" y="8792"/>
                  </a:moveTo>
                  <a:lnTo>
                    <a:pt x="6082258" y="0"/>
                  </a:lnTo>
                  <a:lnTo>
                    <a:pt x="10151613" y="5707856"/>
                  </a:lnTo>
                  <a:cubicBezTo>
                    <a:pt x="9380032" y="5811946"/>
                    <a:pt x="9793334" y="6762702"/>
                    <a:pt x="9021753" y="6866792"/>
                  </a:cubicBezTo>
                  <a:lnTo>
                    <a:pt x="0" y="6866792"/>
                  </a:lnTo>
                  <a:lnTo>
                    <a:pt x="0" y="8792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" name="Равнобедренный треугольник 4"/>
            <p:cNvSpPr/>
            <p:nvPr/>
          </p:nvSpPr>
          <p:spPr>
            <a:xfrm>
              <a:off x="6787278" y="2886075"/>
              <a:ext cx="8543007" cy="3971303"/>
            </a:xfrm>
            <a:prstGeom prst="triangle">
              <a:avLst/>
            </a:prstGeom>
            <a:solidFill>
              <a:srgbClr val="DAAD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Равнобедренный треугольник 5"/>
            <p:cNvSpPr/>
            <p:nvPr/>
          </p:nvSpPr>
          <p:spPr>
            <a:xfrm>
              <a:off x="8547846" y="-114922"/>
              <a:ext cx="3682486" cy="4390293"/>
            </a:xfrm>
            <a:custGeom>
              <a:avLst/>
              <a:gdLst>
                <a:gd name="connsiteX0" fmla="*/ 0 w 1353671"/>
                <a:gd name="connsiteY0" fmla="*/ 2573648 h 2573648"/>
                <a:gd name="connsiteX1" fmla="*/ 676836 w 1353671"/>
                <a:gd name="connsiteY1" fmla="*/ 0 h 2573648"/>
                <a:gd name="connsiteX2" fmla="*/ 1353671 w 1353671"/>
                <a:gd name="connsiteY2" fmla="*/ 2573648 h 2573648"/>
                <a:gd name="connsiteX3" fmla="*/ 0 w 1353671"/>
                <a:gd name="connsiteY3" fmla="*/ 2573648 h 2573648"/>
                <a:gd name="connsiteX0" fmla="*/ 0 w 1380565"/>
                <a:gd name="connsiteY0" fmla="*/ 2573648 h 3783884"/>
                <a:gd name="connsiteX1" fmla="*/ 676836 w 1380565"/>
                <a:gd name="connsiteY1" fmla="*/ 0 h 3783884"/>
                <a:gd name="connsiteX2" fmla="*/ 1380565 w 1380565"/>
                <a:gd name="connsiteY2" fmla="*/ 3783884 h 3783884"/>
                <a:gd name="connsiteX3" fmla="*/ 0 w 1380565"/>
                <a:gd name="connsiteY3" fmla="*/ 2573648 h 3783884"/>
                <a:gd name="connsiteX0" fmla="*/ 0 w 3119718"/>
                <a:gd name="connsiteY0" fmla="*/ 0 h 4043083"/>
                <a:gd name="connsiteX1" fmla="*/ 2415989 w 3119718"/>
                <a:gd name="connsiteY1" fmla="*/ 259199 h 4043083"/>
                <a:gd name="connsiteX2" fmla="*/ 3119718 w 3119718"/>
                <a:gd name="connsiteY2" fmla="*/ 4043083 h 4043083"/>
                <a:gd name="connsiteX3" fmla="*/ 0 w 3119718"/>
                <a:gd name="connsiteY3" fmla="*/ 0 h 4043083"/>
                <a:gd name="connsiteX0" fmla="*/ 0 w 3119718"/>
                <a:gd name="connsiteY0" fmla="*/ 0 h 4043083"/>
                <a:gd name="connsiteX1" fmla="*/ 3088342 w 3119718"/>
                <a:gd name="connsiteY1" fmla="*/ 8187 h 4043083"/>
                <a:gd name="connsiteX2" fmla="*/ 3119718 w 3119718"/>
                <a:gd name="connsiteY2" fmla="*/ 4043083 h 4043083"/>
                <a:gd name="connsiteX3" fmla="*/ 0 w 3119718"/>
                <a:gd name="connsiteY3" fmla="*/ 0 h 4043083"/>
                <a:gd name="connsiteX0" fmla="*/ 0 w 3119718"/>
                <a:gd name="connsiteY0" fmla="*/ 0 h 4043083"/>
                <a:gd name="connsiteX1" fmla="*/ 3088342 w 3119718"/>
                <a:gd name="connsiteY1" fmla="*/ 8187 h 4043083"/>
                <a:gd name="connsiteX2" fmla="*/ 3119718 w 3119718"/>
                <a:gd name="connsiteY2" fmla="*/ 4043083 h 4043083"/>
                <a:gd name="connsiteX3" fmla="*/ 0 w 3119718"/>
                <a:gd name="connsiteY3" fmla="*/ 0 h 4043083"/>
                <a:gd name="connsiteX0" fmla="*/ 0 w 3119718"/>
                <a:gd name="connsiteY0" fmla="*/ 0 h 4043083"/>
                <a:gd name="connsiteX1" fmla="*/ 3088342 w 3119718"/>
                <a:gd name="connsiteY1" fmla="*/ 8187 h 4043083"/>
                <a:gd name="connsiteX2" fmla="*/ 3119718 w 3119718"/>
                <a:gd name="connsiteY2" fmla="*/ 4043083 h 4043083"/>
                <a:gd name="connsiteX3" fmla="*/ 0 w 3119718"/>
                <a:gd name="connsiteY3" fmla="*/ 0 h 404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19718" h="4043083">
                  <a:moveTo>
                    <a:pt x="0" y="0"/>
                  </a:moveTo>
                  <a:lnTo>
                    <a:pt x="3088342" y="8187"/>
                  </a:lnTo>
                  <a:lnTo>
                    <a:pt x="3119718" y="4043083"/>
                  </a:lnTo>
                  <a:cubicBezTo>
                    <a:pt x="2079812" y="2695389"/>
                    <a:pt x="932329" y="1419412"/>
                    <a:pt x="0" y="0"/>
                  </a:cubicBezTo>
                  <a:close/>
                </a:path>
              </a:pathLst>
            </a:custGeom>
            <a:solidFill>
              <a:srgbClr val="F6E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904" y="4460154"/>
            <a:ext cx="2025079" cy="202507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5C9F6B3-C5B3-46C2-BF1D-B3448FBD4264}"/>
              </a:ext>
            </a:extLst>
          </p:cNvPr>
          <p:cNvSpPr txBox="1"/>
          <p:nvPr/>
        </p:nvSpPr>
        <p:spPr>
          <a:xfrm>
            <a:off x="578481" y="2608374"/>
            <a:ext cx="49794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040469" y="4821657"/>
            <a:ext cx="30066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zh-CN" dirty="0" err="1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Лончакова</a:t>
            </a:r>
            <a:r>
              <a:rPr lang="ru-RU" altLang="zh-CN" dirty="0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Алена Константиновна</a:t>
            </a:r>
          </a:p>
          <a:p>
            <a:pPr algn="r"/>
            <a:r>
              <a:rPr lang="ru-RU" altLang="zh-CN" dirty="0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Ведущий методист </a:t>
            </a:r>
            <a:endParaRPr lang="ru-RU" altLang="zh-CN" dirty="0" smtClean="0"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  <a:p>
            <a:pPr algn="r"/>
            <a:r>
              <a:rPr lang="ru-RU" altLang="zh-CN" dirty="0" smtClean="0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ГАУК </a:t>
            </a:r>
            <a:r>
              <a:rPr lang="ru-RU" altLang="zh-CN" dirty="0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ЯО «Областная библиотека имени </a:t>
            </a:r>
            <a:endParaRPr lang="ru-RU" altLang="zh-CN" dirty="0" smtClean="0"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  <a:p>
            <a:pPr algn="r"/>
            <a:r>
              <a:rPr lang="ru-RU" altLang="zh-CN" dirty="0" smtClean="0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Н.А</a:t>
            </a:r>
            <a:r>
              <a:rPr lang="ru-RU" altLang="zh-CN" dirty="0"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. Некрасова».</a:t>
            </a:r>
            <a:endParaRPr lang="zh-CN" altLang="en-US" dirty="0"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36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-2"/>
            <a:ext cx="12192000" cy="6858000"/>
          </a:xfrm>
          <a:prstGeom prst="rect">
            <a:avLst/>
          </a:prstGeom>
          <a:gradFill>
            <a:gsLst>
              <a:gs pos="100000">
                <a:srgbClr val="DAAD39"/>
              </a:gs>
              <a:gs pos="100000">
                <a:schemeClr val="accent4"/>
              </a:gs>
              <a:gs pos="2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75714" y="588475"/>
            <a:ext cx="8781861" cy="126748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 – площадка инклюзивных проектов</a:t>
            </a:r>
            <a:endParaRPr lang="ru-RU" sz="3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05347" y="2516863"/>
            <a:ext cx="4363770" cy="135802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равных возможностей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35505" y="2516863"/>
            <a:ext cx="4363770" cy="135802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 по развитию </a:t>
            </a:r>
            <a:r>
              <a:rPr lang="ru-RU" sz="25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sz="2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взаимопонимания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05347" y="4679132"/>
            <a:ext cx="4363770" cy="135802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Среда, </a:t>
            </a:r>
          </a:p>
          <a:p>
            <a:pPr algn="ctr"/>
            <a:r>
              <a:rPr lang="ru-RU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где ценен каждый голос</a:t>
            </a:r>
            <a:endParaRPr lang="ru-RU" sz="2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435505" y="4686676"/>
            <a:ext cx="4363770" cy="135802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Открытая экспериментальная площадка</a:t>
            </a:r>
            <a:endParaRPr lang="ru-RU" sz="2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56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DAAD39"/>
              </a:gs>
              <a:gs pos="100000">
                <a:schemeClr val="accent4"/>
              </a:gs>
              <a:gs pos="2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125" name="Picture 5" descr="C:\Users\zav_pr\Desktop\_1tpnB_3ELIlXynQvO6KfHf8r5Lt7FH0RvkP1JPzjMGJ3UxHZpIL6-tENK3uZpC312rsUcjZOZpEfCL06RAp11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87" b="96469" l="5528" r="98827">
                        <a14:foregroundMark x1="44389" y1="18941" x2="44389" y2="18941"/>
                        <a14:foregroundMark x1="20603" y1="73194" x2="20603" y2="73194"/>
                        <a14:foregroundMark x1="27303" y1="75923" x2="27303" y2="75923"/>
                        <a14:foregroundMark x1="31323" y1="73836" x2="31323" y2="73836"/>
                        <a14:foregroundMark x1="39698" y1="73836" x2="39698" y2="73836"/>
                        <a14:foregroundMark x1="46231" y1="73836" x2="46231" y2="73836"/>
                        <a14:foregroundMark x1="52764" y1="73836" x2="52764" y2="73836"/>
                        <a14:foregroundMark x1="57956" y1="73836" x2="57956" y2="73836"/>
                        <a14:foregroundMark x1="63819" y1="74799" x2="63819" y2="74799"/>
                        <a14:foregroundMark x1="69682" y1="74799" x2="69682" y2="74799"/>
                        <a14:foregroundMark x1="75377" y1="74799" x2="75377" y2="74799"/>
                        <a14:foregroundMark x1="82412" y1="74799" x2="82412" y2="74799"/>
                        <a14:foregroundMark x1="87437" y1="74799" x2="87437" y2="74799"/>
                        <a14:foregroundMark x1="27973" y1="81541" x2="27973" y2="81541"/>
                        <a14:foregroundMark x1="32998" y1="84270" x2="32998" y2="84270"/>
                        <a14:foregroundMark x1="39698" y1="83628" x2="39698" y2="83628"/>
                        <a14:foregroundMark x1="46901" y1="83949" x2="46901" y2="83949"/>
                        <a14:foregroundMark x1="50586" y1="84270" x2="50586" y2="84270"/>
                        <a14:foregroundMark x1="64489" y1="85072" x2="64489" y2="85072"/>
                        <a14:foregroundMark x1="68509" y1="84591" x2="68509" y2="84591"/>
                        <a14:foregroundMark x1="76214" y1="85072" x2="76214" y2="85072"/>
                        <a14:backgroundMark x1="32328" y1="75281" x2="32328" y2="75281"/>
                        <a14:backgroundMark x1="40034" y1="75923" x2="40034" y2="75923"/>
                        <a14:backgroundMark x1="45059" y1="77047" x2="45059" y2="77047"/>
                        <a14:backgroundMark x1="50921" y1="77368" x2="50921" y2="77368"/>
                        <a14:backgroundMark x1="50921" y1="75602" x2="50921" y2="75602"/>
                        <a14:backgroundMark x1="57119" y1="77047" x2="57119" y2="77047"/>
                        <a14:backgroundMark x1="70352" y1="77368" x2="70352" y2="77368"/>
                        <a14:backgroundMark x1="84255" y1="77689" x2="84255" y2="77689"/>
                        <a14:backgroundMark x1="56449" y1="86035" x2="56449" y2="86035"/>
                        <a14:backgroundMark x1="63317" y1="87801" x2="63317" y2="87801"/>
                        <a14:backgroundMark x1="25461" y1="83628" x2="25461" y2="83628"/>
                        <a14:backgroundMark x1="32998" y1="88122" x2="32998" y2="88122"/>
                        <a14:backgroundMark x1="63819" y1="85072" x2="63819" y2="85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463" y="758421"/>
            <a:ext cx="2477851" cy="259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18" y="3929327"/>
            <a:ext cx="3276962" cy="2154602"/>
          </a:xfrm>
          <a:prstGeom prst="rect">
            <a:avLst/>
          </a:prstGeom>
        </p:spPr>
      </p:pic>
      <p:pic>
        <p:nvPicPr>
          <p:cNvPr id="5126" name="Picture 6" descr="C:\Users\zav_pr\Desktop\OcqV8KF6HrMMMOaRAPYEMbYZk8qwtfj8DUvWEQJ8dUQgk_vmRCRn9hYEQ5iccyLJFtAuUTmXH7ngcots8Mn08Te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0331" y1="61610" x2="30331" y2="61610"/>
                        <a14:foregroundMark x1="33775" y1="60487" x2="33775" y2="60487"/>
                        <a14:foregroundMark x1="41854" y1="59551" x2="41854" y2="59551"/>
                        <a14:foregroundMark x1="45828" y1="59925" x2="45828" y2="59925"/>
                        <a14:foregroundMark x1="50199" y1="52247" x2="50199" y2="52247"/>
                        <a14:foregroundMark x1="53642" y1="61236" x2="53642" y2="61236"/>
                        <a14:foregroundMark x1="56821" y1="61610" x2="56821" y2="61610"/>
                        <a14:foregroundMark x1="62914" y1="60487" x2="62914" y2="60487"/>
                        <a14:foregroundMark x1="70993" y1="57116" x2="70993" y2="57116"/>
                        <a14:backgroundMark x1="70728" y1="60487" x2="70728" y2="60487"/>
                        <a14:backgroundMark x1="52185" y1="59551" x2="52185" y2="59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76" y="3865299"/>
            <a:ext cx="3948674" cy="259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zav_pr\Desktop\IFQAzaAFMoQCbqsfyM3JPBKhZL-3s_vRmSQr_645buRv0nPFbXayCMixFx-Z4_1m3gaDj40OHHkQ7whHDGNtl-1w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26" l="242" r="99034">
                        <a14:foregroundMark x1="30676" y1="20503" x2="30676" y2="20503"/>
                        <a14:foregroundMark x1="42271" y1="15087" x2="42271" y2="15087"/>
                        <a14:foregroundMark x1="57488" y1="14700" x2="57488" y2="14700"/>
                        <a14:foregroundMark x1="70773" y1="17215" x2="72222" y2="17602"/>
                        <a14:foregroundMark x1="78986" y1="28433" x2="78986" y2="28433"/>
                        <a14:foregroundMark x1="80676" y1="39072" x2="80676" y2="39072"/>
                        <a14:foregroundMark x1="82126" y1="49130" x2="82126" y2="49130"/>
                        <a14:foregroundMark x1="77053" y1="58027" x2="77053" y2="58027"/>
                        <a14:foregroundMark x1="66908" y1="62669" x2="66908" y2="62669"/>
                        <a14:foregroundMark x1="54348" y1="69052" x2="54348" y2="69052"/>
                        <a14:foregroundMark x1="37440" y1="70213" x2="37440" y2="70213"/>
                        <a14:foregroundMark x1="29710" y1="61315" x2="29710" y2="61315"/>
                        <a14:foregroundMark x1="21256" y1="56673" x2="21256" y2="56673"/>
                        <a14:foregroundMark x1="23188" y1="73114" x2="23188" y2="73114"/>
                        <a14:foregroundMark x1="54831" y1="82012" x2="54831" y2="82012"/>
                        <a14:foregroundMark x1="42754" y1="38685" x2="42754" y2="38685"/>
                        <a14:foregroundMark x1="16425" y1="24371" x2="16425" y2="24371"/>
                        <a14:foregroundMark x1="14251" y1="37331" x2="14251" y2="37331"/>
                        <a14:foregroundMark x1="16908" y1="46615" x2="16908" y2="46615"/>
                        <a14:foregroundMark x1="66425" y1="37718" x2="66425" y2="37718"/>
                        <a14:foregroundMark x1="33816" y1="82398" x2="33816" y2="82398"/>
                        <a14:foregroundMark x1="34783" y1="81238" x2="34783" y2="81238"/>
                        <a14:foregroundMark x1="15942" y1="67698" x2="15942" y2="67698"/>
                        <a14:foregroundMark x1="15459" y1="69052" x2="15459" y2="69052"/>
                        <a14:backgroundMark x1="24879" y1="10058" x2="24879" y2="10058"/>
                        <a14:backgroundMark x1="13768" y1="7544" x2="13768" y2="7544"/>
                        <a14:backgroundMark x1="80193" y1="5803" x2="80193" y2="5803"/>
                        <a14:backgroundMark x1="80193" y1="5803" x2="80193" y2="5803"/>
                        <a14:backgroundMark x1="89614" y1="15087" x2="89614" y2="15087"/>
                        <a14:backgroundMark x1="89614" y1="15087" x2="89614" y2="15087"/>
                        <a14:backgroundMark x1="63285" y1="3675" x2="63285" y2="3675"/>
                        <a14:backgroundMark x1="63285" y1="3675" x2="63285" y2="3675"/>
                        <a14:backgroundMark x1="64976" y1="3675" x2="64976" y2="3675"/>
                        <a14:backgroundMark x1="65459" y1="4062" x2="65459" y2="4062"/>
                        <a14:backgroundMark x1="82850" y1="7930" x2="82850" y2="7930"/>
                        <a14:backgroundMark x1="82850" y1="7544" x2="82850" y2="7544"/>
                        <a14:backgroundMark x1="9179" y1="15474" x2="9179" y2="15474"/>
                        <a14:backgroundMark x1="9179" y1="15474" x2="9179" y2="15474"/>
                        <a14:backgroundMark x1="7005" y1="47969" x2="7005" y2="47969"/>
                        <a14:backgroundMark x1="7005" y1="47969" x2="7005" y2="47969"/>
                        <a14:backgroundMark x1="6522" y1="42940" x2="6522" y2="42940"/>
                        <a14:backgroundMark x1="6522" y1="42940" x2="6522" y2="42940"/>
                        <a14:backgroundMark x1="5314" y1="39072" x2="5314" y2="39072"/>
                        <a14:backgroundMark x1="5314" y1="39072" x2="5314" y2="39072"/>
                        <a14:backgroundMark x1="17391" y1="53385" x2="17391" y2="53385"/>
                        <a14:backgroundMark x1="17391" y1="53385" x2="17391" y2="53385"/>
                        <a14:backgroundMark x1="59662" y1="32689" x2="59662" y2="32689"/>
                        <a14:backgroundMark x1="59662" y1="32689" x2="59662" y2="32689"/>
                        <a14:backgroundMark x1="11836" y1="59768" x2="11836" y2="59768"/>
                        <a14:backgroundMark x1="14251" y1="65184" x2="14251" y2="65184"/>
                        <a14:backgroundMark x1="88647" y1="45841" x2="88647" y2="45841"/>
                        <a14:backgroundMark x1="86473" y1="53772" x2="86473" y2="53772"/>
                        <a14:backgroundMark x1="80676" y1="61896" x2="80676" y2="618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780" y="3751009"/>
            <a:ext cx="1720157" cy="214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895374" y="5899666"/>
            <a:ext cx="22669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Социальный проект </a:t>
            </a:r>
          </a:p>
          <a:p>
            <a:r>
              <a:rPr lang="ru-RU" i="1" dirty="0" smtClean="0"/>
              <a:t>«Творческий уголок»</a:t>
            </a:r>
            <a:endParaRPr lang="ru-RU" i="1" dirty="0"/>
          </a:p>
        </p:txBody>
      </p:sp>
      <p:pic>
        <p:nvPicPr>
          <p:cNvPr id="1026" name="Picture 2" descr="C:\Users\zav_pr\Desktop\l8vifmisrut8ah7q01tykludlf09utm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96" y="603048"/>
            <a:ext cx="3393431" cy="314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zav_pr\Desktop\iBXPGwXHh9mm-NgpXZoacrl97woCtt6xiwQ4vQ4cKz1GhD8PZCQ9j03Uy07r2Xxc5vK0FiaLxjzy1ywhVjyaA0EO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67" b="90000" l="1574" r="98056">
                        <a14:foregroundMark x1="28148" y1="31204" x2="28148" y2="31204"/>
                        <a14:foregroundMark x1="50463" y1="18796" x2="50463" y2="18796"/>
                        <a14:foregroundMark x1="40648" y1="21111" x2="40648" y2="21111"/>
                        <a14:foregroundMark x1="41296" y1="12870" x2="41296" y2="12870"/>
                        <a14:foregroundMark x1="46852" y1="8889" x2="46852" y2="8889"/>
                        <a14:foregroundMark x1="55370" y1="5648" x2="55370" y2="5648"/>
                        <a14:foregroundMark x1="60648" y1="9259" x2="60648" y2="9259"/>
                        <a14:foregroundMark x1="64907" y1="16111" x2="64907" y2="16111"/>
                        <a14:foregroundMark x1="43241" y1="29259" x2="43241" y2="29259"/>
                        <a14:foregroundMark x1="57685" y1="42685" x2="57685" y2="42685"/>
                        <a14:foregroundMark x1="78333" y1="34815" x2="78333" y2="34815"/>
                        <a14:foregroundMark x1="84907" y1="48333" x2="84907" y2="49259"/>
                        <a14:foregroundMark x1="56667" y1="57130" x2="56667" y2="57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7142" y="432496"/>
            <a:ext cx="2759689" cy="275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8557142" y="2822854"/>
            <a:ext cx="2943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АНО Клуб «Планета семья»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43691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DAAD39"/>
              </a:gs>
              <a:gs pos="100000">
                <a:schemeClr val="accent4"/>
              </a:gs>
              <a:gs pos="2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149790" y="805759"/>
            <a:ext cx="60436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«Особый ребенок»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529628" y="805759"/>
            <a:ext cx="570368" cy="707886"/>
          </a:xfrm>
          <a:prstGeom prst="chevron">
            <a:avLst/>
          </a:prstGeom>
          <a:solidFill>
            <a:srgbClr val="E5B70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403" y="929289"/>
            <a:ext cx="3801843" cy="249971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46953" y="2250565"/>
            <a:ext cx="6346479" cy="335476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предназначен </a:t>
            </a:r>
            <a:r>
              <a:rPr lang="ru-RU" sz="3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родителей, которые испытывают трудности в семейном воспитании, не владеют необходимым объемом знаний о возрастных и индивидуальных особенностях детей с проблемами </a:t>
            </a:r>
            <a:endParaRPr lang="ru-RU" sz="30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развитии.</a:t>
            </a:r>
            <a:endParaRPr lang="ru-RU" sz="3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03307" y="5956420"/>
            <a:ext cx="47852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 smtClean="0"/>
              <a:t>Сроки реализации проекта: 2018-2020 гг.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326660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DAAD39"/>
              </a:gs>
              <a:gs pos="100000">
                <a:schemeClr val="accent4"/>
              </a:gs>
              <a:gs pos="2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2008" y="643893"/>
            <a:ext cx="11154946" cy="18466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3700" b="1" dirty="0" smtClean="0"/>
              <a:t>Цель </a:t>
            </a:r>
            <a:r>
              <a:rPr lang="ru-RU" sz="3700" b="1" dirty="0"/>
              <a:t>проекта</a:t>
            </a:r>
          </a:p>
          <a:p>
            <a:r>
              <a:rPr lang="ru-RU" sz="2500" dirty="0" smtClean="0"/>
              <a:t>формирование </a:t>
            </a:r>
            <a:r>
              <a:rPr lang="ru-RU" sz="2500" dirty="0"/>
              <a:t>социальной компетентности родителей в вопросах воспитания, обучения и развития детей от рождения до 18 лет, имеющих особенности или отклонения в психофизическом, когнитивном или эмоциональном </a:t>
            </a:r>
            <a:r>
              <a:rPr lang="ru-RU" sz="2500" dirty="0" smtClean="0"/>
              <a:t>развитии</a:t>
            </a:r>
            <a:endParaRPr lang="ru-RU" sz="2500" dirty="0"/>
          </a:p>
        </p:txBody>
      </p:sp>
      <p:sp>
        <p:nvSpPr>
          <p:cNvPr id="6" name="TextBox 5"/>
          <p:cNvSpPr txBox="1"/>
          <p:nvPr/>
        </p:nvSpPr>
        <p:spPr>
          <a:xfrm>
            <a:off x="352008" y="2731373"/>
            <a:ext cx="6720747" cy="69762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3700" b="1" dirty="0" smtClean="0"/>
              <a:t>Задачи проекта:</a:t>
            </a:r>
            <a:endParaRPr lang="ru-RU" sz="3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18740" y="3429000"/>
            <a:ext cx="11088214" cy="227754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marL="380990" indent="-380990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2000" dirty="0"/>
              <a:t>расширить знания родителей о возрастных особенностях своих детей</a:t>
            </a:r>
          </a:p>
          <a:p>
            <a:pPr marL="380990" indent="-380990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2000" dirty="0"/>
              <a:t>способствовать навыкам эффективного общения родителей с детьми</a:t>
            </a:r>
          </a:p>
          <a:p>
            <a:pPr marL="380990" indent="-380990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2000" dirty="0" smtClean="0"/>
              <a:t>формировать у родителей элементарные </a:t>
            </a:r>
            <a:r>
              <a:rPr lang="ru-RU" sz="2000" dirty="0"/>
              <a:t>диагностические </a:t>
            </a:r>
            <a:r>
              <a:rPr lang="ru-RU" sz="2000" dirty="0" smtClean="0"/>
              <a:t>навыки, </a:t>
            </a:r>
            <a:r>
              <a:rPr lang="ru-RU" sz="2000" dirty="0"/>
              <a:t>позволяющие своевременно заметить отставания в развитии ребенка</a:t>
            </a:r>
          </a:p>
          <a:p>
            <a:pPr marL="380990" indent="-380990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2000" dirty="0"/>
              <a:t>создать условия для сбора «методической копилки» родителей, включающей в себя развивающие игры и упражнения для детей, испытывающих различные затруднения</a:t>
            </a:r>
          </a:p>
        </p:txBody>
      </p:sp>
    </p:spTree>
    <p:extLst>
      <p:ext uri="{BB962C8B-B14F-4D97-AF65-F5344CB8AC3E}">
        <p14:creationId xmlns:p14="http://schemas.microsoft.com/office/powerpoint/2010/main" val="380835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DAAD39"/>
              </a:gs>
              <a:gs pos="100000">
                <a:schemeClr val="accent4"/>
              </a:gs>
              <a:gs pos="2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27381" y="452670"/>
            <a:ext cx="8736971" cy="96949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3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ормат </a:t>
            </a:r>
            <a:r>
              <a:rPr lang="ru-RU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проекта:</a:t>
            </a:r>
          </a:p>
          <a:p>
            <a:r>
              <a:rPr lang="ru-RU" dirty="0" smtClean="0"/>
              <a:t>занятия в виде лекций </a:t>
            </a:r>
            <a:r>
              <a:rPr lang="ru-RU" dirty="0"/>
              <a:t>и </a:t>
            </a:r>
            <a:r>
              <a:rPr lang="ru-RU" dirty="0" smtClean="0"/>
              <a:t>мастер-классов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7381" y="1606696"/>
            <a:ext cx="10657184" cy="468332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457200" indent="-457200">
              <a:spcAft>
                <a:spcPts val="1600"/>
              </a:spcAft>
              <a:buFont typeface="Wingdings" panose="05000000000000000000" pitchFamily="2" charset="2"/>
              <a:buChar char="q"/>
            </a:pPr>
            <a:r>
              <a:rPr lang="ru-RU" sz="2700" dirty="0"/>
              <a:t>вступительная часть, описывающая проблему темы занятия </a:t>
            </a:r>
            <a:r>
              <a:rPr lang="ru-RU" sz="2700" dirty="0" smtClean="0"/>
              <a:t>(</a:t>
            </a:r>
            <a:r>
              <a:rPr lang="ru-RU" sz="2700" dirty="0"/>
              <a:t>кейс, видеофрагмент)</a:t>
            </a:r>
          </a:p>
          <a:p>
            <a:pPr marL="457200" indent="-457200">
              <a:spcAft>
                <a:spcPts val="1600"/>
              </a:spcAft>
              <a:buFont typeface="Wingdings" panose="05000000000000000000" pitchFamily="2" charset="2"/>
              <a:buChar char="q"/>
            </a:pPr>
            <a:r>
              <a:rPr lang="ru-RU" sz="2700" dirty="0"/>
              <a:t>сообщение с научной информацией по теме занятия</a:t>
            </a:r>
          </a:p>
          <a:p>
            <a:pPr marL="457200" indent="-457200">
              <a:spcAft>
                <a:spcPts val="1600"/>
              </a:spcAft>
              <a:buFont typeface="Wingdings" panose="05000000000000000000" pitchFamily="2" charset="2"/>
              <a:buChar char="q"/>
            </a:pPr>
            <a:r>
              <a:rPr lang="ru-RU" sz="2700" dirty="0"/>
              <a:t>практическая часть с отработкой навыков, связанных с диагностикой по теме занятия, знакомство с играми и развивающими упражнениями</a:t>
            </a:r>
          </a:p>
          <a:p>
            <a:pPr marL="457200" indent="-457200">
              <a:spcAft>
                <a:spcPts val="1600"/>
              </a:spcAft>
              <a:buFont typeface="Wingdings" panose="05000000000000000000" pitchFamily="2" charset="2"/>
              <a:buChar char="q"/>
            </a:pPr>
            <a:r>
              <a:rPr lang="ru-RU" sz="2700" dirty="0"/>
              <a:t>ответы на вопросы слушателей, при необходимости индивидуальные консультации</a:t>
            </a:r>
          </a:p>
          <a:p>
            <a:pPr marL="457200" indent="-457200">
              <a:spcAft>
                <a:spcPts val="1600"/>
              </a:spcAft>
              <a:buFont typeface="Wingdings" panose="05000000000000000000" pitchFamily="2" charset="2"/>
              <a:buChar char="q"/>
            </a:pPr>
            <a:r>
              <a:rPr lang="ru-RU" sz="2700" dirty="0"/>
              <a:t>книжная выставка по теме занятия</a:t>
            </a:r>
          </a:p>
        </p:txBody>
      </p:sp>
    </p:spTree>
    <p:extLst>
      <p:ext uri="{BB962C8B-B14F-4D97-AF65-F5344CB8AC3E}">
        <p14:creationId xmlns:p14="http://schemas.microsoft.com/office/powerpoint/2010/main" val="102743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DAAD39"/>
              </a:gs>
              <a:gs pos="100000">
                <a:schemeClr val="accent4"/>
              </a:gs>
              <a:gs pos="2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09600" y="274639"/>
            <a:ext cx="7502624" cy="658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ематика занятий</a:t>
            </a:r>
            <a:endParaRPr lang="ru-RU" sz="3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1067684"/>
            <a:ext cx="6578851" cy="55322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гендерное воспитание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раннее речевое развитие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гиперактивный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ребенок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психомоторное развитие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предупреждение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дисграфии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адаптация к школе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леворукий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ребенок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чтение ребенка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коррекция ЗПР</a:t>
            </a:r>
          </a:p>
          <a:p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159" y="479370"/>
            <a:ext cx="2487124" cy="35204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266" y="3350957"/>
            <a:ext cx="2502888" cy="35401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674" y="3384067"/>
            <a:ext cx="2457485" cy="34739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182" y="274639"/>
            <a:ext cx="2703229" cy="358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5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DAAD39"/>
              </a:gs>
              <a:gs pos="100000">
                <a:schemeClr val="accent4"/>
              </a:gs>
              <a:gs pos="2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4549" y="260649"/>
            <a:ext cx="3917249" cy="658084"/>
          </a:xfrm>
        </p:spPr>
        <p:txBody>
          <a:bodyPr>
            <a:noAutofit/>
          </a:bodyPr>
          <a:lstStyle/>
          <a:p>
            <a:pPr algn="l"/>
            <a:r>
              <a:rPr lang="ru-RU" sz="3700" b="1" dirty="0">
                <a:cs typeface="Times New Roman" pitchFamily="18" charset="0"/>
              </a:rPr>
              <a:t>Н</a:t>
            </a:r>
            <a:r>
              <a:rPr lang="ru-RU" sz="3700" b="1" dirty="0" smtClean="0">
                <a:cs typeface="Times New Roman" pitchFamily="18" charset="0"/>
              </a:rPr>
              <a:t>аши </a:t>
            </a:r>
            <a:r>
              <a:rPr lang="ru-RU" sz="3700" b="1" dirty="0">
                <a:cs typeface="Times New Roman" pitchFamily="18" charset="0"/>
              </a:rPr>
              <a:t>встречи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63"/>
          <a:stretch/>
        </p:blipFill>
        <p:spPr>
          <a:xfrm>
            <a:off x="3791742" y="190029"/>
            <a:ext cx="2112237" cy="1990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0" r="6231"/>
          <a:stretch/>
        </p:blipFill>
        <p:spPr>
          <a:xfrm>
            <a:off x="9155413" y="4855480"/>
            <a:ext cx="2980823" cy="1933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3" y="1205146"/>
            <a:ext cx="2931536" cy="1647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0" t="10873" r="4613"/>
          <a:stretch/>
        </p:blipFill>
        <p:spPr>
          <a:xfrm>
            <a:off x="1007435" y="2998653"/>
            <a:ext cx="2986615" cy="177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310" y="164638"/>
            <a:ext cx="3094137" cy="1739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758" y="4463965"/>
            <a:ext cx="3072341" cy="1726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264" y="4869160"/>
            <a:ext cx="2754224" cy="1548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7" r="9692"/>
          <a:stretch/>
        </p:blipFill>
        <p:spPr>
          <a:xfrm>
            <a:off x="321027" y="4677139"/>
            <a:ext cx="2929325" cy="2059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" name="Рисунок 204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" r="7028"/>
          <a:stretch/>
        </p:blipFill>
        <p:spPr>
          <a:xfrm>
            <a:off x="4740525" y="2793644"/>
            <a:ext cx="2795635" cy="1735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9" name="Рисунок 204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" r="15991"/>
          <a:stretch/>
        </p:blipFill>
        <p:spPr>
          <a:xfrm>
            <a:off x="8880309" y="2372884"/>
            <a:ext cx="2896043" cy="1978609"/>
          </a:xfrm>
          <a:prstGeom prst="rect">
            <a:avLst/>
          </a:prstGeom>
        </p:spPr>
      </p:pic>
      <p:pic>
        <p:nvPicPr>
          <p:cNvPr id="2051" name="Рисунок 205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990" y="819247"/>
            <a:ext cx="2906519" cy="1937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026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DAAD39"/>
              </a:gs>
              <a:gs pos="100000">
                <a:schemeClr val="accent4"/>
              </a:gs>
              <a:gs pos="2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Нашивка 4"/>
          <p:cNvSpPr/>
          <p:nvPr/>
        </p:nvSpPr>
        <p:spPr>
          <a:xfrm>
            <a:off x="964194" y="439058"/>
            <a:ext cx="570368" cy="707886"/>
          </a:xfrm>
          <a:prstGeom prst="chevron">
            <a:avLst/>
          </a:prstGeom>
          <a:solidFill>
            <a:srgbClr val="E5B70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5C9F6B3-C5B3-46C2-BF1D-B3448FBD4264}"/>
              </a:ext>
            </a:extLst>
          </p:cNvPr>
          <p:cNvSpPr txBox="1"/>
          <p:nvPr/>
        </p:nvSpPr>
        <p:spPr>
          <a:xfrm>
            <a:off x="1978182" y="377502"/>
            <a:ext cx="7509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 </a:t>
            </a:r>
            <a:r>
              <a:rPr lang="ru-RU" sz="4000" dirty="0" smtClean="0"/>
              <a:t>Литературный клуб «</a:t>
            </a:r>
            <a:r>
              <a:rPr lang="ru-RU" sz="4000" dirty="0" err="1" smtClean="0"/>
              <a:t>Литтерра</a:t>
            </a:r>
            <a:r>
              <a:rPr lang="ru-RU" sz="4000" dirty="0" smtClean="0"/>
              <a:t>»</a:t>
            </a:r>
            <a:endParaRPr lang="ru-RU" sz="4000" dirty="0">
              <a:latin typeface="Bubble Sans" pitchFamily="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4194" y="2409741"/>
            <a:ext cx="549545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Клуб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Литтерра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Литературный клуб молодых людей с ОВЗ.</a:t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- делиться творчеством и своим мнением о прочитанных книгах.</a:t>
            </a:r>
          </a:p>
        </p:txBody>
      </p:sp>
      <p:pic>
        <p:nvPicPr>
          <p:cNvPr id="7171" name="Picture 3" descr="C:\Users\zav_pr\Desktop\qr-cod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856" y="4653481"/>
            <a:ext cx="1594352" cy="159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zav_pr\Desktop\OcqV8KF6HrMMMOaRAPYEMbYZk8qwtfj8DUvWEQJ8dUQgk_vmRCRn9hYEQ5iccyLJFtAuUTmXH7ngcots8Mn08T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0331" y1="61610" x2="30331" y2="61610"/>
                        <a14:foregroundMark x1="33775" y1="60487" x2="33775" y2="60487"/>
                        <a14:foregroundMark x1="41854" y1="59551" x2="41854" y2="59551"/>
                        <a14:foregroundMark x1="45828" y1="59925" x2="45828" y2="59925"/>
                        <a14:foregroundMark x1="50199" y1="52247" x2="50199" y2="52247"/>
                        <a14:foregroundMark x1="53642" y1="61236" x2="53642" y2="61236"/>
                        <a14:foregroundMark x1="56821" y1="61610" x2="56821" y2="61610"/>
                        <a14:foregroundMark x1="62914" y1="60487" x2="62914" y2="60487"/>
                        <a14:foregroundMark x1="70993" y1="57116" x2="70993" y2="57116"/>
                        <a14:backgroundMark x1="70728" y1="60487" x2="70728" y2="60487"/>
                        <a14:backgroundMark x1="52185" y1="59551" x2="52185" y2="59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086" y="1499782"/>
            <a:ext cx="4427144" cy="315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5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395</Words>
  <Application>Microsoft Office PowerPoint</Application>
  <PresentationFormat>Произвольный</PresentationFormat>
  <Paragraphs>59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思源黑体 CN Bold</vt:lpstr>
      <vt:lpstr>Bubble Sans</vt:lpstr>
      <vt:lpstr>Wingdings</vt:lpstr>
      <vt:lpstr>Times New Roman</vt:lpstr>
      <vt:lpstr>Calibri Light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встречи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Работа с молодежью</dc:creator>
  <cp:lastModifiedBy>Зав. отделом по проектной деятельности</cp:lastModifiedBy>
  <cp:revision>88</cp:revision>
  <dcterms:created xsi:type="dcterms:W3CDTF">2025-09-02T09:28:00Z</dcterms:created>
  <dcterms:modified xsi:type="dcterms:W3CDTF">2025-09-24T12:17:46Z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02AE83F4E77645C5AF97621D0CF9011D_12</vt:lpwstr>
  </property>
  <property fmtid="{D5CDD505-2E9C-101B-9397-08002B2CF9AE}" pid="3" name="KSOProductBuildVer">
    <vt:lpwstr>1049-12.2.0.22549</vt:lpwstr>
  </property>
</Properties>
</file>